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Kanit" panose="020B0604020202020204" charset="-34"/>
      <p:regular r:id="rId15"/>
    </p:embeddedFont>
    <p:embeddedFont>
      <p:font typeface="Martel Sans" panose="020B0604020202020204" charset="0"/>
      <p:regular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Slab" panose="020B0604020202020204" charset="0"/>
      <p:regular r:id="rId21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762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288858"/>
            <a:ext cx="4869180" cy="3651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2074902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Virtualization: A Hands-On Guide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350437" y="4574500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guide will walk you through setting up and configuring virtual machines using a hypervisor of your choice. We'll cover the basics of creating, customizing, and connecting virtual machines to your network.</a:t>
            </a:r>
            <a:endParaRPr lang="en-US" sz="19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DC08BB6-C682-4B8D-9A35-D66BD595F4AA}"/>
              </a:ext>
            </a:extLst>
          </p:cNvPr>
          <p:cNvSpPr/>
          <p:nvPr/>
        </p:nvSpPr>
        <p:spPr>
          <a:xfrm>
            <a:off x="7316629" y="6689966"/>
            <a:ext cx="274177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Created: </a:t>
            </a:r>
            <a:r>
              <a:rPr lang="en-US" sz="2400" b="1" dirty="0" err="1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Krasavin</a:t>
            </a:r>
            <a:r>
              <a:rPr lang="en-US" sz="2400" b="1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Volodymyr</a:t>
            </a:r>
            <a:endParaRPr lang="en-US" sz="24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F8D3C664-7C7E-4604-A91A-F692CF0A03FF}"/>
              </a:ext>
            </a:extLst>
          </p:cNvPr>
          <p:cNvSpPr/>
          <p:nvPr/>
        </p:nvSpPr>
        <p:spPr>
          <a:xfrm>
            <a:off x="5795010" y="326112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endParaRPr lang="en-US" sz="6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672A4-EFA4-4E5A-AF99-7EF7287A74C5}"/>
              </a:ext>
            </a:extLst>
          </p:cNvPr>
          <p:cNvSpPr txBox="1"/>
          <p:nvPr/>
        </p:nvSpPr>
        <p:spPr>
          <a:xfrm>
            <a:off x="6240078" y="593421"/>
            <a:ext cx="8243013" cy="110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7850"/>
              </a:lnSpc>
              <a:buNone/>
            </a:pPr>
            <a:r>
              <a:rPr lang="en-US" sz="7000" dirty="0">
                <a:solidFill>
                  <a:srgbClr val="FFFFFF"/>
                </a:solidFill>
                <a:highlight>
                  <a:srgbClr val="808080"/>
                </a:highlight>
                <a:latin typeface="Kanit" pitchFamily="34" charset="0"/>
                <a:cs typeface="Kanit" pitchFamily="34" charset="-120"/>
              </a:rPr>
              <a:t>WORK-CASE №2</a:t>
            </a:r>
            <a:endParaRPr lang="en-US" sz="7000" dirty="0">
              <a:highlight>
                <a:srgbClr val="80808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71" y="2682835"/>
            <a:ext cx="4884658" cy="28657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8648" y="661749"/>
            <a:ext cx="601610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Hypervisor Setup</a:t>
            </a:r>
            <a:endParaRPr lang="en-US" sz="4700" dirty="0"/>
          </a:p>
        </p:txBody>
      </p:sp>
      <p:sp>
        <p:nvSpPr>
          <p:cNvPr id="5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6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VirtualBox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popular and free hypervisor, known for its user-friendly interface.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9" name="Text 5"/>
          <p:cNvSpPr/>
          <p:nvPr/>
        </p:nvSpPr>
        <p:spPr>
          <a:xfrm>
            <a:off x="6569273" y="4027170"/>
            <a:ext cx="3066931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VMware Workstation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powerful and feature-rich hypervisor, often used for professional purposes.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2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Hyper-V</a:t>
            </a:r>
            <a:endParaRPr lang="en-US" sz="2350" dirty="0"/>
          </a:p>
        </p:txBody>
      </p:sp>
      <p:sp>
        <p:nvSpPr>
          <p:cNvPr id="13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built-in hypervisor for Windows operating systems, offering robust virtualization capabilities.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416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51" y="287417"/>
            <a:ext cx="3375898" cy="22993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4743" y="3530203"/>
            <a:ext cx="7352943" cy="718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Creating a Virtual Machine</a:t>
            </a:r>
            <a:endParaRPr lang="en-US" sz="4500" dirty="0"/>
          </a:p>
        </p:txBody>
      </p:sp>
      <p:sp>
        <p:nvSpPr>
          <p:cNvPr id="5" name="Shape 1"/>
          <p:cNvSpPr/>
          <p:nvPr/>
        </p:nvSpPr>
        <p:spPr>
          <a:xfrm>
            <a:off x="804743" y="4938355"/>
            <a:ext cx="13020913" cy="30480"/>
          </a:xfrm>
          <a:prstGeom prst="roundRect">
            <a:avLst>
              <a:gd name="adj" fmla="val 113158"/>
            </a:avLst>
          </a:prstGeom>
          <a:solidFill>
            <a:srgbClr val="CFD2D8"/>
          </a:solidFill>
          <a:ln/>
        </p:spPr>
      </p:sp>
      <p:sp>
        <p:nvSpPr>
          <p:cNvPr id="6" name="Shape 2"/>
          <p:cNvSpPr/>
          <p:nvPr/>
        </p:nvSpPr>
        <p:spPr>
          <a:xfrm>
            <a:off x="2882860" y="4938296"/>
            <a:ext cx="30480" cy="804743"/>
          </a:xfrm>
          <a:prstGeom prst="roundRect">
            <a:avLst>
              <a:gd name="adj" fmla="val 113158"/>
            </a:avLst>
          </a:prstGeom>
          <a:solidFill>
            <a:srgbClr val="CFD2D8"/>
          </a:solidFill>
          <a:ln/>
        </p:spPr>
      </p:sp>
      <p:sp>
        <p:nvSpPr>
          <p:cNvPr id="7" name="Shape 3"/>
          <p:cNvSpPr/>
          <p:nvPr/>
        </p:nvSpPr>
        <p:spPr>
          <a:xfrm>
            <a:off x="2639497" y="4679692"/>
            <a:ext cx="517327" cy="51732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8" name="Text 4"/>
          <p:cNvSpPr/>
          <p:nvPr/>
        </p:nvSpPr>
        <p:spPr>
          <a:xfrm>
            <a:off x="2827020" y="4765893"/>
            <a:ext cx="14216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1461135" y="5973008"/>
            <a:ext cx="2874169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Select Hypervisor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1034653" y="6470094"/>
            <a:ext cx="3727133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the hypervisor that best suits your needs and system requirements.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7299722" y="4938296"/>
            <a:ext cx="30480" cy="804743"/>
          </a:xfrm>
          <a:prstGeom prst="roundRect">
            <a:avLst>
              <a:gd name="adj" fmla="val 113158"/>
            </a:avLst>
          </a:prstGeom>
          <a:solidFill>
            <a:srgbClr val="CFD2D8"/>
          </a:solidFill>
          <a:ln/>
        </p:spPr>
      </p:sp>
      <p:sp>
        <p:nvSpPr>
          <p:cNvPr id="12" name="Shape 8"/>
          <p:cNvSpPr/>
          <p:nvPr/>
        </p:nvSpPr>
        <p:spPr>
          <a:xfrm>
            <a:off x="7056358" y="4679692"/>
            <a:ext cx="517327" cy="51732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9"/>
          <p:cNvSpPr/>
          <p:nvPr/>
        </p:nvSpPr>
        <p:spPr>
          <a:xfrm>
            <a:off x="7219712" y="4765893"/>
            <a:ext cx="19050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0"/>
          <p:cNvSpPr/>
          <p:nvPr/>
        </p:nvSpPr>
        <p:spPr>
          <a:xfrm>
            <a:off x="5877997" y="5973008"/>
            <a:ext cx="2874169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Configure Settings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5451515" y="6470094"/>
            <a:ext cx="3727252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Specify the operating system, memory allocation, and storage space for the virtual machine.</a:t>
            </a:r>
            <a:endParaRPr lang="en-US" sz="1800" dirty="0"/>
          </a:p>
        </p:txBody>
      </p:sp>
      <p:sp>
        <p:nvSpPr>
          <p:cNvPr id="16" name="Shape 12"/>
          <p:cNvSpPr/>
          <p:nvPr/>
        </p:nvSpPr>
        <p:spPr>
          <a:xfrm>
            <a:off x="11716703" y="4938296"/>
            <a:ext cx="30480" cy="804743"/>
          </a:xfrm>
          <a:prstGeom prst="roundRect">
            <a:avLst>
              <a:gd name="adj" fmla="val 113158"/>
            </a:avLst>
          </a:prstGeom>
          <a:solidFill>
            <a:srgbClr val="CFD2D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73339" y="4679692"/>
            <a:ext cx="517327" cy="51732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8" name="Text 14"/>
          <p:cNvSpPr/>
          <p:nvPr/>
        </p:nvSpPr>
        <p:spPr>
          <a:xfrm>
            <a:off x="11638836" y="4765893"/>
            <a:ext cx="186214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10003750" y="5973008"/>
            <a:ext cx="345674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Start the Virtual Machine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9868495" y="6470094"/>
            <a:ext cx="3727252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Initiate the virtual machine and install the desired operating system.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707969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Hardware Configuration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CPU Cores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Allocate the number of CPU cores that the virtual machine can use.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RAM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 a specific amount of RAM to the virtual machine.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Storage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virtual hard disk for the virtual machine to store its data.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251" y="2918341"/>
            <a:ext cx="4899898" cy="23927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0698" y="645557"/>
            <a:ext cx="5862757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Network and Wi-Fi</a:t>
            </a:r>
            <a:endParaRPr lang="en-US" sz="4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98" y="1730097"/>
            <a:ext cx="1172528" cy="18760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344936" y="1964531"/>
            <a:ext cx="2931319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Network Adapter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2344936" y="2471499"/>
            <a:ext cx="5978366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the network adapter type and settings for the virtual machine.</a:t>
            </a:r>
            <a:endParaRPr lang="en-US" sz="18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98" y="3606165"/>
            <a:ext cx="1172528" cy="210169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344936" y="3840599"/>
            <a:ext cx="2931319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Wi-Fi Connection</a:t>
            </a:r>
            <a:endParaRPr lang="en-US" sz="2300" dirty="0"/>
          </a:p>
        </p:txBody>
      </p:sp>
      <p:sp>
        <p:nvSpPr>
          <p:cNvPr id="10" name="Text 4"/>
          <p:cNvSpPr/>
          <p:nvPr/>
        </p:nvSpPr>
        <p:spPr>
          <a:xfrm>
            <a:off x="2344936" y="4347567"/>
            <a:ext cx="5978366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the virtual machine to your Wi-Fi network by selecting the appropriate SSID and entering the password.</a:t>
            </a:r>
            <a:endParaRPr lang="en-US" sz="18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98" y="5707856"/>
            <a:ext cx="1172528" cy="187606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344936" y="5942290"/>
            <a:ext cx="2931319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Network Sharing</a:t>
            </a:r>
            <a:endParaRPr lang="en-US" sz="2300" dirty="0"/>
          </a:p>
        </p:txBody>
      </p:sp>
      <p:sp>
        <p:nvSpPr>
          <p:cNvPr id="13" name="Text 6"/>
          <p:cNvSpPr/>
          <p:nvPr/>
        </p:nvSpPr>
        <p:spPr>
          <a:xfrm>
            <a:off x="2344936" y="6449258"/>
            <a:ext cx="5978366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network sharing between the host and guest operating systems.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353747"/>
            <a:ext cx="4869061" cy="35219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09216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External Storage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251162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6" name="Text 2"/>
          <p:cNvSpPr/>
          <p:nvPr/>
        </p:nvSpPr>
        <p:spPr>
          <a:xfrm>
            <a:off x="1065371" y="2604135"/>
            <a:ext cx="15263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1666280" y="25116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USB Devices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666280" y="304550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USB devices, such as flash drives, to the virtual machine.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0" name="Text 6"/>
          <p:cNvSpPr/>
          <p:nvPr/>
        </p:nvSpPr>
        <p:spPr>
          <a:xfrm>
            <a:off x="1039416" y="4452580"/>
            <a:ext cx="20454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Shared Folders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666280" y="489394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 folders from the host operating system with the guest operating system.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4037" y="620851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4" name="Text 10"/>
          <p:cNvSpPr/>
          <p:nvPr/>
        </p:nvSpPr>
        <p:spPr>
          <a:xfrm>
            <a:off x="1041678" y="6301026"/>
            <a:ext cx="20002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1"/>
          <p:cNvSpPr/>
          <p:nvPr/>
        </p:nvSpPr>
        <p:spPr>
          <a:xfrm>
            <a:off x="1666280" y="620851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Network Drives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1666280" y="674239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network drives from the virtual machine.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566749"/>
            <a:ext cx="4869061" cy="309598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930473"/>
            <a:ext cx="681263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GNU/Linux Installation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6350437" y="2072283"/>
            <a:ext cx="7415927" cy="5226844"/>
          </a:xfrm>
          <a:prstGeom prst="roundRect">
            <a:avLst>
              <a:gd name="adj" fmla="val 709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365677" y="2087523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612493" y="224325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1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0309027" y="2243257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Download the desired Linux distribution.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65677" y="3189089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612493" y="334482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2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10309027" y="334482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bootable USB drive or DVD.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365677" y="4290655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612493" y="444638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3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10309027" y="4446389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the virtual machine and boot from the bootable media.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6365677" y="5787271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612493" y="594300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4</a:t>
            </a:r>
            <a:endParaRPr lang="en-US" sz="1900" dirty="0"/>
          </a:p>
        </p:txBody>
      </p:sp>
      <p:sp>
        <p:nvSpPr>
          <p:cNvPr id="17" name="Text 13"/>
          <p:cNvSpPr/>
          <p:nvPr/>
        </p:nvSpPr>
        <p:spPr>
          <a:xfrm>
            <a:off x="10309027" y="5943005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 the on-screen instructions to install the Linux distribution.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90" y="2718197"/>
            <a:ext cx="4965621" cy="27932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5182" y="740331"/>
            <a:ext cx="5745361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Graphical Environment</a:t>
            </a:r>
            <a:endParaRPr lang="en-US" sz="40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182" y="1703427"/>
            <a:ext cx="520541" cy="52054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15182" y="2432209"/>
            <a:ext cx="26030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Terminal-Based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6215182" y="2882384"/>
            <a:ext cx="768643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minimal installation with only command-line access.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82" y="3840242"/>
            <a:ext cx="520541" cy="52054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15182" y="4569023"/>
            <a:ext cx="26030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GNOME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6215182" y="5019199"/>
            <a:ext cx="768643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popular and user-friendly desktop environment.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182" y="5977057"/>
            <a:ext cx="520541" cy="52054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15182" y="6705838"/>
            <a:ext cx="26030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KDE Plasma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6215182" y="7156013"/>
            <a:ext cx="768643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Another widely used desktop environment, known for its customization options.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373</Words>
  <Application>Microsoft Office PowerPoint</Application>
  <PresentationFormat>Довільний</PresentationFormat>
  <Paragraphs>69</Paragraphs>
  <Slides>8</Slides>
  <Notes>8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15" baseType="lpstr">
      <vt:lpstr>Roboto Slab</vt:lpstr>
      <vt:lpstr>Roboto</vt:lpstr>
      <vt:lpstr>Calibri</vt:lpstr>
      <vt:lpstr>Martel Sans</vt:lpstr>
      <vt:lpstr>Kanit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Vovchik</cp:lastModifiedBy>
  <cp:revision>3</cp:revision>
  <dcterms:created xsi:type="dcterms:W3CDTF">2024-09-27T14:49:30Z</dcterms:created>
  <dcterms:modified xsi:type="dcterms:W3CDTF">2024-09-27T14:54:52Z</dcterms:modified>
</cp:coreProperties>
</file>